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48" y="-334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nt Bultsma" userId="730c06abcf43fa9c" providerId="LiveId" clId="{54DBE2C2-4820-4247-998D-F9A23C0289A9}"/>
    <pc:docChg chg="custSel modSld">
      <pc:chgData name="Trent Bultsma" userId="730c06abcf43fa9c" providerId="LiveId" clId="{54DBE2C2-4820-4247-998D-F9A23C0289A9}" dt="2023-04-16T21:07:54.274" v="206" actId="732"/>
      <pc:docMkLst>
        <pc:docMk/>
      </pc:docMkLst>
      <pc:sldChg chg="modSp mod">
        <pc:chgData name="Trent Bultsma" userId="730c06abcf43fa9c" providerId="LiveId" clId="{54DBE2C2-4820-4247-998D-F9A23C0289A9}" dt="2023-04-16T21:07:54.274" v="206" actId="732"/>
        <pc:sldMkLst>
          <pc:docMk/>
          <pc:sldMk cId="0" sldId="256"/>
        </pc:sldMkLst>
        <pc:spChg chg="mod">
          <ac:chgData name="Trent Bultsma" userId="730c06abcf43fa9c" providerId="LiveId" clId="{54DBE2C2-4820-4247-998D-F9A23C0289A9}" dt="2023-04-16T21:04:17.914" v="33" actId="20577"/>
          <ac:spMkLst>
            <pc:docMk/>
            <pc:sldMk cId="0" sldId="256"/>
            <ac:spMk id="12" creationId="{2B1CAEED-9C1E-665D-F1F1-7ED4D4663EDA}"/>
          </ac:spMkLst>
        </pc:spChg>
        <pc:spChg chg="mod">
          <ac:chgData name="Trent Bultsma" userId="730c06abcf43fa9c" providerId="LiveId" clId="{54DBE2C2-4820-4247-998D-F9A23C0289A9}" dt="2023-04-16T21:07:35.906" v="204" actId="20577"/>
          <ac:spMkLst>
            <pc:docMk/>
            <pc:sldMk cId="0" sldId="256"/>
            <ac:spMk id="18" creationId="{00000000-0000-0000-0000-000000000000}"/>
          </ac:spMkLst>
        </pc:spChg>
        <pc:spChg chg="mod">
          <ac:chgData name="Trent Bultsma" userId="730c06abcf43fa9c" providerId="LiveId" clId="{54DBE2C2-4820-4247-998D-F9A23C0289A9}" dt="2023-04-16T21:07:23.894" v="203" actId="20577"/>
          <ac:spMkLst>
            <pc:docMk/>
            <pc:sldMk cId="0" sldId="256"/>
            <ac:spMk id="29" creationId="{00000000-0000-0000-0000-000000000000}"/>
          </ac:spMkLst>
        </pc:spChg>
        <pc:picChg chg="mod modCrop">
          <ac:chgData name="Trent Bultsma" userId="730c06abcf43fa9c" providerId="LiveId" clId="{54DBE2C2-4820-4247-998D-F9A23C0289A9}" dt="2023-04-16T21:07:54.274" v="206" actId="732"/>
          <ac:picMkLst>
            <pc:docMk/>
            <pc:sldMk cId="0" sldId="256"/>
            <ac:picMk id="6" creationId="{9B47FFE2-D5B3-FB2F-664E-CF4FF90D4DBD}"/>
          </ac:picMkLst>
        </pc:picChg>
      </pc:sldChg>
    </pc:docChg>
  </pc:docChgLst>
</pc:chgInfo>
</file>

<file path=ppt/media/image1.tif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1EA107-17AB-4F40-8385-3F73F2D26F37}" type="datetimeFigureOut">
              <a:t>4/16/2023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FE106-6D56-456A-AA86-11F3513A6D26}" type="slidenum">
              <a:t>‹#›</a:t>
            </a:fld>
            <a:endParaRPr lang="en-US"/>
          </a:p>
        </p:txBody>
      </p:sp>
    </p:spTree>
    <p:extLst>
      <p:ext uri="{BB962C8B-B14F-4D97-AF65-F5344CB8AC3E}">
        <p14:creationId xmlns:p14="http://schemas.microsoft.com/office/powerpoint/2010/main" val="3423351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Digital works are brought to the Research Exchange repository lacking the initial accessibility standards for digital media set out by the international community and have resulted in copious amounts of educational media with sub-optimal accessibility. Our goal is to create an application that can take a PDF and create a modified version that does not change the comprehension or meaning of the work but heightens that document’s accessibility to that of W3C standards. We implemented a pipeline architecture, that contained three key components: the harvester, transformer, and exporter. Our first obstacle began early with harvesting, which was PDF extraction, a highly technical and proprietary process. We overcame this and other obstacles with the use of numerous extraction libraries, AI, decision trees, multithreading, and various languages. Our future goals involve more accessibility transformations, the use of Adobe PDF-friendly outputs, and an API between our application and the Research Exchange repository.</a:t>
            </a:r>
          </a:p>
        </p:txBody>
      </p:sp>
      <p:sp>
        <p:nvSpPr>
          <p:cNvPr id="4" name="Slide Number Placeholder 3"/>
          <p:cNvSpPr>
            <a:spLocks noGrp="1"/>
          </p:cNvSpPr>
          <p:nvPr>
            <p:ph type="sldNum" sz="quarter" idx="5"/>
          </p:nvPr>
        </p:nvSpPr>
        <p:spPr/>
        <p:txBody>
          <a:bodyPr/>
          <a:lstStyle/>
          <a:p>
            <a:fld id="{812FE106-6D56-456A-AA86-11F3513A6D26}" type="slidenum">
              <a:t>1</a:t>
            </a:fld>
            <a:endParaRPr lang="en-US"/>
          </a:p>
        </p:txBody>
      </p:sp>
    </p:spTree>
    <p:extLst>
      <p:ext uri="{BB962C8B-B14F-4D97-AF65-F5344CB8AC3E}">
        <p14:creationId xmlns:p14="http://schemas.microsoft.com/office/powerpoint/2010/main" val="26854028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template">
    <p:spTree>
      <p:nvGrpSpPr>
        <p:cNvPr id="1" name=""/>
        <p:cNvGrpSpPr/>
        <p:nvPr/>
      </p:nvGrpSpPr>
      <p:grpSpPr>
        <a:xfrm>
          <a:off x="0" y="0"/>
          <a:ext cx="0" cy="0"/>
          <a:chOff x="0" y="0"/>
          <a:chExt cx="0" cy="0"/>
        </a:xfrm>
      </p:grpSpPr>
      <p:sp>
        <p:nvSpPr>
          <p:cNvPr id="2" name="Title 1"/>
          <p:cNvSpPr>
            <a:spLocks noGrp="1"/>
          </p:cNvSpPr>
          <p:nvPr>
            <p:ph type="ctrTitle"/>
          </p:nvPr>
        </p:nvSpPr>
        <p:spPr>
          <a:xfrm>
            <a:off x="0" y="685800"/>
            <a:ext cx="43891200" cy="4800600"/>
          </a:xfrm>
        </p:spPr>
        <p:txBody>
          <a:bodyPr/>
          <a:lstStyle>
            <a:lvl1pPr>
              <a:defRPr/>
            </a:lvl1pPr>
          </a:lstStyle>
          <a:p>
            <a:r>
              <a:rPr lang="en-US"/>
              <a:t>Click to edit Master title style</a:t>
            </a:r>
          </a:p>
        </p:txBody>
      </p:sp>
      <p:sp>
        <p:nvSpPr>
          <p:cNvPr id="16" name="Content Placeholder 7"/>
          <p:cNvSpPr>
            <a:spLocks noGrp="1"/>
          </p:cNvSpPr>
          <p:nvPr userDrawn="1">
            <p:ph sz="quarter" idx="10"/>
          </p:nvPr>
        </p:nvSpPr>
        <p:spPr>
          <a:xfrm>
            <a:off x="29413200" y="30861000"/>
            <a:ext cx="13844016" cy="1219200"/>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17" name="Content Placeholder 9"/>
          <p:cNvSpPr>
            <a:spLocks noGrp="1"/>
          </p:cNvSpPr>
          <p:nvPr userDrawn="1">
            <p:ph sz="quarter" idx="11"/>
          </p:nvPr>
        </p:nvSpPr>
        <p:spPr>
          <a:xfrm>
            <a:off x="29413200" y="5471160"/>
            <a:ext cx="13844016" cy="16550640"/>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sp>
        <p:nvSpPr>
          <p:cNvPr id="20" name="Content Placeholder 7"/>
          <p:cNvSpPr>
            <a:spLocks noGrp="1"/>
          </p:cNvSpPr>
          <p:nvPr userDrawn="1">
            <p:ph sz="quarter" idx="12"/>
          </p:nvPr>
        </p:nvSpPr>
        <p:spPr>
          <a:xfrm>
            <a:off x="29413200" y="27432000"/>
            <a:ext cx="13844016" cy="3200400"/>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21" name="Content Placeholder 7"/>
          <p:cNvSpPr>
            <a:spLocks noGrp="1"/>
          </p:cNvSpPr>
          <p:nvPr userDrawn="1">
            <p:ph sz="quarter" idx="13"/>
          </p:nvPr>
        </p:nvSpPr>
        <p:spPr>
          <a:xfrm>
            <a:off x="29413200" y="22326600"/>
            <a:ext cx="13844016" cy="4873752"/>
          </a:xfrm>
          <a:prstGeom prst="rect">
            <a:avLst/>
          </a:prstGeom>
          <a:ln>
            <a:noFill/>
            <a:prstDash val="sysDot"/>
          </a:ln>
        </p:spPr>
        <p:txBody>
          <a:bodyPr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lvl="0" algn="ctr">
              <a:buNone/>
            </a:pPr>
            <a:r>
              <a:rPr lang="en-US" sz="5200"/>
              <a:t>Click to edit Master text styles</a:t>
            </a:r>
          </a:p>
        </p:txBody>
      </p:sp>
      <p:sp>
        <p:nvSpPr>
          <p:cNvPr id="22" name="Content Placeholder 9"/>
          <p:cNvSpPr>
            <a:spLocks noGrp="1"/>
          </p:cNvSpPr>
          <p:nvPr userDrawn="1">
            <p:ph sz="quarter" idx="14"/>
          </p:nvPr>
        </p:nvSpPr>
        <p:spPr>
          <a:xfrm>
            <a:off x="15049500" y="5486400"/>
            <a:ext cx="13844016" cy="26773632"/>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sp>
        <p:nvSpPr>
          <p:cNvPr id="23" name="Content Placeholder 9"/>
          <p:cNvSpPr>
            <a:spLocks noGrp="1"/>
          </p:cNvSpPr>
          <p:nvPr userDrawn="1">
            <p:ph sz="quarter" idx="15"/>
          </p:nvPr>
        </p:nvSpPr>
        <p:spPr>
          <a:xfrm>
            <a:off x="685800" y="5486400"/>
            <a:ext cx="13844016" cy="26773632"/>
          </a:xfrm>
          <a:prstGeom prst="rect">
            <a:avLst/>
          </a:prstGeom>
          <a:ln>
            <a:noFill/>
            <a:prstDash val="sysDot"/>
          </a:ln>
        </p:spPr>
        <p:txBody>
          <a:bodyPr/>
          <a:lstStyle>
            <a:lvl1pPr algn="ctr">
              <a:buNone/>
              <a:defRPr sz="6000">
                <a:latin typeface="+mj-lt"/>
              </a:defRPr>
            </a:lvl1pPr>
          </a:lstStyle>
          <a:p>
            <a:pPr lvl="0"/>
            <a:r>
              <a:rPr lang="en-US"/>
              <a:t>Click to edit Master text styles</a:t>
            </a:r>
          </a:p>
          <a:p>
            <a:pPr lvl="1"/>
            <a:r>
              <a:rPr lang="en-US"/>
              <a:t>Second level</a:t>
            </a:r>
          </a:p>
          <a:p>
            <a:pPr lvl="2"/>
            <a:r>
              <a:rPr lang="en-US"/>
              <a:t>Third level</a:t>
            </a:r>
          </a:p>
        </p:txBody>
      </p:sp>
      <p:pic>
        <p:nvPicPr>
          <p:cNvPr id="12" name="Picture 11" descr="wsu_logo_transp_eecs.tif"/>
          <p:cNvPicPr>
            <a:picLocks noChangeAspect="1"/>
          </p:cNvPicPr>
          <p:nvPr userDrawn="1"/>
        </p:nvPicPr>
        <p:blipFill>
          <a:blip r:embed="rId2"/>
          <a:stretch>
            <a:fillRect/>
          </a:stretch>
        </p:blipFill>
        <p:spPr>
          <a:xfrm>
            <a:off x="268305" y="1030357"/>
            <a:ext cx="8951895" cy="38862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12115800"/>
            <a:ext cx="40614600" cy="10210800"/>
          </a:xfrm>
          <a:prstGeom prst="rect">
            <a:avLst/>
          </a:prstGeom>
        </p:spPr>
        <p:txBody>
          <a:bodyPr vert="horz" lIns="438912" tIns="219456" rIns="438912" bIns="219456" rtlCol="0" anchor="ctr">
            <a:normAutofit/>
          </a:bodyPr>
          <a:lstStyle/>
          <a:p>
            <a:r>
              <a:rPr lang="en-US"/>
              <a:t>Sr. Design Template for Poster</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438912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438912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160" indent="-1371600" algn="l" defTabSz="4389120"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400" indent="-1097280" algn="l" defTabSz="4389120"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9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52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7008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464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920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37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Text&#10;&#10;Description automatically generated">
            <a:extLst>
              <a:ext uri="{FF2B5EF4-FFF2-40B4-BE49-F238E27FC236}">
                <a16:creationId xmlns:a16="http://schemas.microsoft.com/office/drawing/2014/main" id="{7EE75F3B-E130-3F95-A65E-F940034D9AAC}"/>
              </a:ext>
            </a:extLst>
          </p:cNvPr>
          <p:cNvPicPr>
            <a:picLocks noChangeAspect="1"/>
          </p:cNvPicPr>
          <p:nvPr/>
        </p:nvPicPr>
        <p:blipFill rotWithShape="1">
          <a:blip r:embed="rId3"/>
          <a:srcRect l="4310" t="10172" r="26207" b="49669"/>
          <a:stretch/>
        </p:blipFill>
        <p:spPr>
          <a:xfrm>
            <a:off x="19460409" y="11582465"/>
            <a:ext cx="9270206" cy="6928964"/>
          </a:xfrm>
          <a:prstGeom prst="rect">
            <a:avLst/>
          </a:prstGeom>
        </p:spPr>
      </p:pic>
      <p:sp>
        <p:nvSpPr>
          <p:cNvPr id="2" name="Title 1"/>
          <p:cNvSpPr>
            <a:spLocks noGrp="1"/>
          </p:cNvSpPr>
          <p:nvPr>
            <p:ph type="ctrTitle"/>
          </p:nvPr>
        </p:nvSpPr>
        <p:spPr/>
        <p:txBody>
          <a:bodyPr>
            <a:normAutofit/>
          </a:bodyPr>
          <a:lstStyle/>
          <a:p>
            <a:r>
              <a:rPr lang="en-US" sz="8000" b="1"/>
              <a:t>   Automated W3C Accessible Document Transformation</a:t>
            </a:r>
            <a:br>
              <a:rPr lang="en-US" sz="9600"/>
            </a:br>
            <a:r>
              <a:rPr lang="en-US" sz="4800"/>
              <a:t>Sponsor: WSU Libraries</a:t>
            </a:r>
            <a:br>
              <a:rPr lang="en-US" sz="4800"/>
            </a:br>
            <a:r>
              <a:rPr lang="en-US" sz="4800"/>
              <a:t>Mentor(s): Ananth </a:t>
            </a:r>
            <a:r>
              <a:rPr lang="en-US" sz="4800" err="1"/>
              <a:t>Jillepalli</a:t>
            </a:r>
            <a:br>
              <a:rPr lang="en-US" sz="4800"/>
            </a:br>
            <a:r>
              <a:rPr lang="en-US" sz="4800" b="1">
                <a:cs typeface="Arial"/>
              </a:rPr>
              <a:t>Trent Bultsma, Reagan Kelley, Marisa </a:t>
            </a:r>
            <a:r>
              <a:rPr lang="en-US" sz="4800" b="1" err="1">
                <a:cs typeface="Arial"/>
              </a:rPr>
              <a:t>Loyd</a:t>
            </a:r>
            <a:endParaRPr lang="en-US" sz="4800" err="1">
              <a:cs typeface="Arial"/>
            </a:endParaRPr>
          </a:p>
        </p:txBody>
      </p:sp>
      <p:sp>
        <p:nvSpPr>
          <p:cNvPr id="4" name="Title 1"/>
          <p:cNvSpPr txBox="1">
            <a:spLocks/>
          </p:cNvSpPr>
          <p:nvPr/>
        </p:nvSpPr>
        <p:spPr>
          <a:xfrm>
            <a:off x="0" y="685800"/>
            <a:ext cx="43891200" cy="4800600"/>
          </a:xfrm>
          <a:prstGeom prst="rect">
            <a:avLst/>
          </a:prstGeom>
        </p:spPr>
        <p:txBody>
          <a:bodyPr vert="horz" lIns="438912" tIns="219456" rIns="438912" bIns="219456" rtlCol="0" anchor="ctr">
            <a:normAutofit/>
          </a:bodyPr>
          <a:lstStyle>
            <a:lvl1pPr>
              <a:defRPr/>
            </a:lvl1pPr>
          </a:lstStyle>
          <a:p>
            <a:pPr marL="0" marR="0" lvl="0" indent="0" algn="ctr" defTabSz="4389120" rtl="0" eaLnBrk="1" fontAlgn="auto" latinLnBrk="0" hangingPunct="1">
              <a:lnSpc>
                <a:spcPct val="100000"/>
              </a:lnSpc>
              <a:spcBef>
                <a:spcPct val="0"/>
              </a:spcBef>
              <a:spcAft>
                <a:spcPts val="0"/>
              </a:spcAft>
              <a:buClrTx/>
              <a:buSzTx/>
              <a:buFontTx/>
              <a:buNone/>
              <a:tabLst/>
              <a:defRPr/>
            </a:pPr>
            <a:endParaRPr kumimoji="0" lang="en-US" sz="21100" b="0" i="0" u="none" strike="noStrike" kern="1200" cap="none" spc="0" normalizeH="0" baseline="0" noProof="0">
              <a:ln>
                <a:noFill/>
              </a:ln>
              <a:solidFill>
                <a:schemeClr val="tx1"/>
              </a:solidFill>
              <a:effectLst/>
              <a:uLnTx/>
              <a:uFillTx/>
              <a:latin typeface="+mj-lt"/>
              <a:ea typeface="+mj-ea"/>
              <a:cs typeface="+mj-cs"/>
            </a:endParaRPr>
          </a:p>
        </p:txBody>
      </p:sp>
      <p:sp>
        <p:nvSpPr>
          <p:cNvPr id="9" name="TextBox 8"/>
          <p:cNvSpPr txBox="1"/>
          <p:nvPr/>
        </p:nvSpPr>
        <p:spPr>
          <a:xfrm>
            <a:off x="37009184" y="1676400"/>
            <a:ext cx="6348616" cy="1323439"/>
          </a:xfrm>
          <a:prstGeom prst="rect">
            <a:avLst/>
          </a:prstGeom>
          <a:noFill/>
        </p:spPr>
        <p:txBody>
          <a:bodyPr wrap="square" lIns="91440" tIns="45720" rIns="91440" bIns="45720" rtlCol="0" anchor="t">
            <a:spAutoFit/>
          </a:bodyPr>
          <a:lstStyle/>
          <a:p>
            <a:pPr algn="ctr"/>
            <a:endParaRPr lang="en-US" sz="8000">
              <a:latin typeface="Arial"/>
              <a:cs typeface="Arial"/>
            </a:endParaRPr>
          </a:p>
        </p:txBody>
      </p:sp>
      <p:sp>
        <p:nvSpPr>
          <p:cNvPr id="15" name="Content Placeholder 9"/>
          <p:cNvSpPr txBox="1">
            <a:spLocks/>
          </p:cNvSpPr>
          <p:nvPr/>
        </p:nvSpPr>
        <p:spPr>
          <a:xfrm>
            <a:off x="15067620" y="5257800"/>
            <a:ext cx="13868262" cy="26758670"/>
          </a:xfrm>
          <a:prstGeom prst="rect">
            <a:avLst/>
          </a:prstGeom>
          <a:ln>
            <a:solidFill>
              <a:schemeClr val="tx1">
                <a:lumMod val="50000"/>
                <a:lumOff val="50000"/>
              </a:schemeClr>
            </a:solidFill>
            <a:prstDash val="sysDot"/>
          </a:ln>
        </p:spPr>
        <p:txBody>
          <a:bodyPr lIns="91440" tIns="45720" rIns="91440" bIns="45720" anchor="t"/>
          <a:lstStyle>
            <a:lvl1pPr algn="ctr">
              <a:buNone/>
              <a:defRPr/>
            </a:lvl1pPr>
          </a:lstStyle>
          <a:p>
            <a:pPr marL="1645920" indent="-1645920">
              <a:spcBef>
                <a:spcPct val="20000"/>
              </a:spcBef>
              <a:buFont typeface="Arial" pitchFamily="34" charset="0"/>
              <a:defRPr/>
            </a:pPr>
            <a:r>
              <a:rPr lang="en-US" sz="6500" dirty="0">
                <a:latin typeface="+mj-lt"/>
              </a:rPr>
              <a:t>Pipeline process</a:t>
            </a:r>
            <a:endParaRPr lang="en-US" sz="6500">
              <a:latin typeface="+mj-lt"/>
              <a:cs typeface="Arial"/>
            </a:endParaRPr>
          </a:p>
          <a:p>
            <a:pPr algn="l">
              <a:spcBef>
                <a:spcPct val="20000"/>
              </a:spcBef>
              <a:defRPr/>
            </a:pPr>
            <a:endParaRPr lang="en-US" sz="4800">
              <a:latin typeface="+mj-lt"/>
              <a:cs typeface="Arial"/>
            </a:endParaRPr>
          </a:p>
          <a:p>
            <a:pPr algn="l">
              <a:spcBef>
                <a:spcPct val="20000"/>
              </a:spcBef>
              <a:defRPr/>
            </a:pPr>
            <a:endParaRPr lang="en-US" sz="4800">
              <a:latin typeface="+mj-lt"/>
              <a:cs typeface="Arial"/>
            </a:endParaRPr>
          </a:p>
          <a:p>
            <a:pPr algn="l">
              <a:spcBef>
                <a:spcPct val="20000"/>
              </a:spcBef>
              <a:defRPr/>
            </a:pPr>
            <a:endParaRPr lang="en-US" sz="4800">
              <a:latin typeface="+mj-lt"/>
              <a:cs typeface="Arial"/>
            </a:endParaRPr>
          </a:p>
          <a:p>
            <a:pPr>
              <a:spcBef>
                <a:spcPct val="20000"/>
              </a:spcBef>
              <a:defRPr/>
            </a:pPr>
            <a:r>
              <a:rPr lang="en-US" sz="4800" dirty="0">
                <a:latin typeface="+mj-lt"/>
                <a:cs typeface="Arial"/>
              </a:rPr>
              <a:t>Document Harvester</a:t>
            </a:r>
            <a:endParaRPr lang="en-US" sz="4400" dirty="0">
              <a:latin typeface="+mj-lt"/>
              <a:cs typeface="Arial"/>
            </a:endParaRPr>
          </a:p>
          <a:p>
            <a:pPr algn="l">
              <a:spcBef>
                <a:spcPct val="20000"/>
              </a:spcBef>
              <a:defRPr/>
            </a:pPr>
            <a:r>
              <a:rPr lang="en-US" sz="2400" dirty="0">
                <a:latin typeface="+mj-lt"/>
                <a:cs typeface="Arial"/>
              </a:rPr>
              <a:t>When we read a PDF, the read-order is usually quite intuitive for us. We read left-to-right and up-to-down. Moreover, if we a reading documents with columned text, we can naturally parse and easily see which paragraph we should read next. If a paper contains figures, images, or tables, we can easily read through them without disturbing the flow of information.</a:t>
            </a:r>
            <a:endParaRPr lang="en-US" dirty="0">
              <a:latin typeface="Times New Roman"/>
              <a:cs typeface="Times New Roman"/>
            </a:endParaRPr>
          </a:p>
        </p:txBody>
      </p:sp>
      <p:sp>
        <p:nvSpPr>
          <p:cNvPr id="18" name="Content Placeholder 9"/>
          <p:cNvSpPr txBox="1">
            <a:spLocks/>
          </p:cNvSpPr>
          <p:nvPr/>
        </p:nvSpPr>
        <p:spPr>
          <a:xfrm>
            <a:off x="685800" y="5257800"/>
            <a:ext cx="13844016" cy="26774775"/>
          </a:xfrm>
          <a:prstGeom prst="rect">
            <a:avLst/>
          </a:prstGeom>
          <a:ln>
            <a:solidFill>
              <a:schemeClr val="tx1">
                <a:lumMod val="50000"/>
                <a:lumOff val="50000"/>
              </a:schemeClr>
            </a:solidFill>
            <a:prstDash val="sysDot"/>
          </a:ln>
        </p:spPr>
        <p:txBody>
          <a:bodyPr lIns="91440" tIns="45720" rIns="91440" bIns="45720" anchor="t"/>
          <a:lstStyle>
            <a:lvl1pPr algn="ctr">
              <a:buNone/>
              <a:defRPr/>
            </a:lvl1pPr>
          </a:lstStyle>
          <a:p>
            <a:pPr marL="1645920" marR="0" lvl="0" indent="-1645920" algn="ctr" defTabSz="4389120" rtl="0" eaLnBrk="1" fontAlgn="auto" latinLnBrk="0" hangingPunct="1">
              <a:lnSpc>
                <a:spcPct val="100000"/>
              </a:lnSpc>
              <a:spcBef>
                <a:spcPct val="20000"/>
              </a:spcBef>
              <a:spcAft>
                <a:spcPts val="0"/>
              </a:spcAft>
              <a:buClrTx/>
              <a:buSzTx/>
              <a:buFont typeface="Arial" pitchFamily="34" charset="0"/>
              <a:buNone/>
              <a:tabLst/>
              <a:defRPr/>
            </a:pPr>
            <a:endParaRPr lang="en-US" sz="3600" b="0" i="0" u="none" strike="noStrike" kern="1200" cap="none" spc="0" normalizeH="0" baseline="0" noProof="0" dirty="0">
              <a:ln>
                <a:noFill/>
              </a:ln>
              <a:solidFill>
                <a:schemeClr val="tx1"/>
              </a:solidFill>
              <a:effectLst/>
              <a:uLnTx/>
              <a:uFillTx/>
              <a:latin typeface="+mj-lt"/>
              <a:cs typeface="Arial"/>
            </a:endParaRPr>
          </a:p>
          <a:p>
            <a:pPr marL="1645920" indent="-1645920">
              <a:spcBef>
                <a:spcPct val="20000"/>
              </a:spcBef>
              <a:defRPr/>
            </a:pPr>
            <a:r>
              <a:rPr lang="en-US" sz="4800" dirty="0">
                <a:latin typeface="+mj-lt"/>
                <a:cs typeface="Arial"/>
              </a:rPr>
              <a:t>Project Overview</a:t>
            </a: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4400" dirty="0">
              <a:latin typeface="Arial"/>
              <a:cs typeface="Times New Roman"/>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spcBef>
                <a:spcPct val="20000"/>
              </a:spcBef>
              <a:defRPr/>
            </a:pPr>
            <a:r>
              <a:rPr lang="en-US" sz="4800" dirty="0">
                <a:latin typeface="Arial"/>
                <a:cs typeface="Arial"/>
              </a:rPr>
              <a:t>User Interface</a:t>
            </a: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ct val="20000"/>
              </a:spcBef>
              <a:defRPr/>
            </a:pPr>
            <a:endParaRPr lang="en-US" sz="2400" dirty="0">
              <a:latin typeface="Arial"/>
              <a:cs typeface="Arial"/>
            </a:endParaRPr>
          </a:p>
          <a:p>
            <a:pPr algn="l">
              <a:spcBef>
                <a:spcPts val="20"/>
              </a:spcBef>
              <a:defRPr/>
            </a:pPr>
            <a:endParaRPr lang="en-US" sz="2400" dirty="0">
              <a:latin typeface="Arial"/>
              <a:cs typeface="Arial"/>
            </a:endParaRPr>
          </a:p>
          <a:p>
            <a:pPr algn="l">
              <a:spcBef>
                <a:spcPts val="20"/>
              </a:spcBef>
              <a:defRPr/>
            </a:pPr>
            <a:r>
              <a:rPr lang="en-US" sz="2400" dirty="0">
                <a:latin typeface="Arial"/>
                <a:cs typeface="Arial"/>
              </a:rPr>
              <a:t>program to be running in the background, processing documents, while also being able to be clicked on and interacted with in the foreground. For ease of use, each page describes how documents are to be inputted and processed. Our user interface design from a technical perspective allows for easy adaptation or a switch to a different UI framework due to the separation of the application class and an application controller class. A new interface for something like a mobile or web application perhaps could be developed and still use the same backend controller class to run everything without having to change the functionality, which is a good example of designing for change in our project.</a:t>
            </a:r>
            <a:endParaRPr lang="en-US" dirty="0"/>
          </a:p>
          <a:p>
            <a:pPr algn="l">
              <a:spcBef>
                <a:spcPct val="20000"/>
              </a:spcBef>
              <a:defRPr/>
            </a:pPr>
            <a:endParaRPr lang="en-US" sz="2400" dirty="0">
              <a:latin typeface="Arial"/>
              <a:cs typeface="Arial"/>
            </a:endParaRPr>
          </a:p>
          <a:p>
            <a:pPr>
              <a:spcBef>
                <a:spcPct val="20000"/>
              </a:spcBef>
              <a:defRPr/>
            </a:pPr>
            <a:r>
              <a:rPr lang="en-US" sz="4800" dirty="0">
                <a:latin typeface="Arial"/>
                <a:cs typeface="Arial"/>
              </a:rPr>
              <a:t>Metadata Adder</a:t>
            </a:r>
          </a:p>
          <a:p>
            <a:pPr algn="l">
              <a:spcBef>
                <a:spcPts val="20"/>
              </a:spcBef>
              <a:defRPr/>
            </a:pPr>
            <a:endParaRPr lang="en-US" sz="2400" dirty="0">
              <a:latin typeface="Arial"/>
              <a:cs typeface="Arial"/>
            </a:endParaRPr>
          </a:p>
          <a:p>
            <a:pPr algn="l">
              <a:spcBef>
                <a:spcPts val="20"/>
              </a:spcBef>
              <a:defRPr/>
            </a:pPr>
            <a:r>
              <a:rPr lang="en-US" sz="2400" dirty="0">
                <a:latin typeface="Arial"/>
                <a:cs typeface="Arial"/>
              </a:rPr>
              <a:t>Adding metadata to the PDF documents is an important accessibility feature as it allows readers to access key information about the document in a consistent location. Metadata fields include things such as the title or authors of a document as well as a description or keywords and are embedded in the properties of the file, so a reader doesn’t need to go through search for it on their own. Typically, documents on the Research Exchange repository do not include this kind of data in the file itself but do often have it on the website. We are able to access this metadata using HTTP get requests to the repository. We then embed that metadata into the actual file when it gets exported to allow for greater document accessibility. We also developed a method of adding metadata through a spreadsheet upon the input of local files as opposed to ones downloaded from off the repository. Once that data is obtained, it is added to the file in the same way for both methods. </a:t>
            </a:r>
            <a:endParaRPr lang="en-US" dirty="0">
              <a:latin typeface="Times New Roman"/>
              <a:cs typeface="Times New Roman"/>
            </a:endParaRPr>
          </a:p>
          <a:p>
            <a:pPr algn="l">
              <a:spcBef>
                <a:spcPts val="20"/>
              </a:spcBef>
              <a:defRPr/>
            </a:pPr>
            <a:endParaRPr lang="en-US" sz="2400" dirty="0">
              <a:latin typeface="Arial"/>
              <a:cs typeface="Arial"/>
            </a:endParaRPr>
          </a:p>
          <a:p>
            <a:pPr algn="l">
              <a:spcBef>
                <a:spcPts val="20"/>
              </a:spcBef>
              <a:defRPr/>
            </a:pPr>
            <a:r>
              <a:rPr lang="en-US" sz="2400" dirty="0">
                <a:latin typeface="Arial"/>
                <a:cs typeface="Arial"/>
              </a:rPr>
              <a:t>One unique form of metadata we gathered that wasn’t from the repository itself was that of keywords or phrases. We developed a system that goes through the document looking for commonly occurring combinations of words and picks the most common handful to designate as keywords. Initially, a solution was implemented that compared word frequency of a particular document to the frequency of a larger dataset, but this was abandoned for the simpler local approach due to time constraints. In the future, a better keyword system could be developed if a representative distribution of words for the types of documents on the repository was collected. </a:t>
            </a:r>
            <a:endParaRPr lang="en-US" dirty="0">
              <a:cs typeface="Times New Roman"/>
            </a:endParaRPr>
          </a:p>
        </p:txBody>
      </p:sp>
      <p:sp>
        <p:nvSpPr>
          <p:cNvPr id="26" name="Content Placeholder 7"/>
          <p:cNvSpPr>
            <a:spLocks noGrp="1"/>
          </p:cNvSpPr>
          <p:nvPr>
            <p:ph sz="quarter" idx="4294967295"/>
          </p:nvPr>
        </p:nvSpPr>
        <p:spPr>
          <a:xfrm>
            <a:off x="29422725" y="30861000"/>
            <a:ext cx="13844016" cy="1219200"/>
          </a:xfrm>
          <a:prstGeom prst="rect">
            <a:avLst/>
          </a:prstGeom>
          <a:ln>
            <a:solidFill>
              <a:schemeClr val="tx1">
                <a:lumMod val="50000"/>
                <a:lumOff val="50000"/>
              </a:schemeClr>
            </a:solidFill>
            <a:prstDash val="sysDot"/>
          </a:ln>
        </p:spPr>
        <p:txBody>
          <a:bodyPr lIns="91440" tIns="45720" rIns="91440" bIns="45720"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algn="ctr">
              <a:buNone/>
            </a:pPr>
            <a:r>
              <a:rPr lang="en-US" sz="5200" b="1">
                <a:cs typeface="Arial"/>
              </a:rPr>
              <a:t>WSU Libraries Accessibility Team</a:t>
            </a:r>
            <a:endParaRPr lang="en-US" sz="5200">
              <a:cs typeface="Arial"/>
            </a:endParaRPr>
          </a:p>
        </p:txBody>
      </p:sp>
      <p:sp>
        <p:nvSpPr>
          <p:cNvPr id="27" name="Content Placeholder 9"/>
          <p:cNvSpPr>
            <a:spLocks noGrp="1"/>
          </p:cNvSpPr>
          <p:nvPr>
            <p:ph sz="quarter" idx="4294967295"/>
          </p:nvPr>
        </p:nvSpPr>
        <p:spPr>
          <a:xfrm>
            <a:off x="29422725" y="5257800"/>
            <a:ext cx="13844016" cy="14697754"/>
          </a:xfrm>
          <a:prstGeom prst="rect">
            <a:avLst/>
          </a:prstGeom>
          <a:ln>
            <a:solidFill>
              <a:schemeClr val="bg1">
                <a:lumMod val="75000"/>
              </a:schemeClr>
            </a:solidFill>
            <a:prstDash val="sysDot"/>
          </a:ln>
        </p:spPr>
        <p:txBody>
          <a:bodyPr lIns="91440" tIns="45720" rIns="91440" bIns="45720" anchor="t"/>
          <a:lstStyle>
            <a:lvl1pPr algn="ctr">
              <a:buNone/>
              <a:defRPr sz="6000">
                <a:latin typeface="+mj-lt"/>
              </a:defRPr>
            </a:lvl1pPr>
          </a:lstStyle>
          <a:p>
            <a:pPr lvl="0"/>
            <a:endParaRPr lang="en-US"/>
          </a:p>
          <a:p>
            <a:pPr lvl="0"/>
            <a:endParaRPr lang="en-US" sz="3600">
              <a:cs typeface="Arial"/>
            </a:endParaRPr>
          </a:p>
          <a:p>
            <a:pPr lvl="0"/>
            <a:endParaRPr lang="en-US" sz="3600">
              <a:cs typeface="Arial"/>
            </a:endParaRPr>
          </a:p>
          <a:p>
            <a:pPr lvl="0"/>
            <a:endParaRPr lang="en-US" sz="3600">
              <a:cs typeface="Arial"/>
            </a:endParaRPr>
          </a:p>
          <a:p>
            <a:endParaRPr lang="en-US">
              <a:cs typeface="Arial"/>
            </a:endParaRPr>
          </a:p>
        </p:txBody>
      </p:sp>
      <p:sp>
        <p:nvSpPr>
          <p:cNvPr id="28" name="Content Placeholder 7"/>
          <p:cNvSpPr txBox="1">
            <a:spLocks/>
          </p:cNvSpPr>
          <p:nvPr/>
        </p:nvSpPr>
        <p:spPr>
          <a:xfrm>
            <a:off x="29422725" y="26881913"/>
            <a:ext cx="13844016" cy="3750487"/>
          </a:xfrm>
          <a:prstGeom prst="rect">
            <a:avLst/>
          </a:prstGeom>
          <a:ln>
            <a:solidFill>
              <a:schemeClr val="bg1">
                <a:lumMod val="75000"/>
              </a:schemeClr>
            </a:solidFill>
            <a:prstDash val="sysDot"/>
          </a:ln>
        </p:spPr>
        <p:txBody>
          <a:bodyPr lIns="91440" tIns="45720" rIns="91440" bIns="45720"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marL="1645920" indent="-1645920" algn="ctr">
              <a:spcBef>
                <a:spcPct val="20000"/>
              </a:spcBef>
              <a:buNone/>
              <a:defRPr/>
            </a:pPr>
            <a:r>
              <a:rPr lang="en-US" sz="5200" dirty="0"/>
              <a:t>Acknowledgements</a:t>
            </a:r>
            <a:endParaRPr lang="en-US" sz="5200" dirty="0">
              <a:ea typeface="+mj-lt"/>
              <a:cs typeface="+mj-lt"/>
            </a:endParaRPr>
          </a:p>
          <a:p>
            <a:pPr marL="1645920" indent="-1645920" algn="ctr">
              <a:spcBef>
                <a:spcPct val="20000"/>
              </a:spcBef>
              <a:buNone/>
              <a:defRPr/>
            </a:pPr>
            <a:r>
              <a:rPr lang="en-US" sz="2400" dirty="0">
                <a:cs typeface="Arial"/>
              </a:rPr>
              <a:t>Our team would like to thank Ananth </a:t>
            </a:r>
            <a:r>
              <a:rPr lang="en-US" sz="2400" dirty="0" err="1">
                <a:cs typeface="Arial"/>
              </a:rPr>
              <a:t>Jillepalli</a:t>
            </a:r>
            <a:r>
              <a:rPr lang="en-US" sz="2400" dirty="0">
                <a:cs typeface="Arial"/>
              </a:rPr>
              <a:t>, our professor for his wisdom and help during the project. We would also like to thank our sponsor, WSU Libraries, for submitting this project, as well as Talea Anderson, our contact from WSU Libraries, for meeting with our team weekly and providing guidance throughout the project.</a:t>
            </a:r>
          </a:p>
        </p:txBody>
      </p:sp>
      <p:sp>
        <p:nvSpPr>
          <p:cNvPr id="29" name="Content Placeholder 7"/>
          <p:cNvSpPr txBox="1">
            <a:spLocks/>
          </p:cNvSpPr>
          <p:nvPr/>
        </p:nvSpPr>
        <p:spPr>
          <a:xfrm>
            <a:off x="29422725" y="20155202"/>
            <a:ext cx="13844016" cy="6469159"/>
          </a:xfrm>
          <a:prstGeom prst="rect">
            <a:avLst/>
          </a:prstGeom>
          <a:ln>
            <a:solidFill>
              <a:schemeClr val="bg1">
                <a:lumMod val="75000"/>
              </a:schemeClr>
            </a:solidFill>
            <a:prstDash val="sysDot"/>
          </a:ln>
        </p:spPr>
        <p:txBody>
          <a:bodyPr lIns="91440" tIns="45720" rIns="91440" bIns="45720" anchor="ctr"/>
          <a:lstStyle>
            <a:lvl1pPr>
              <a:buFont typeface="Arial" pitchFamily="34" charset="0"/>
              <a:buChar char="•"/>
              <a:defRPr sz="9600" baseline="0">
                <a:latin typeface="+mj-lt"/>
              </a:defRPr>
            </a:lvl1pPr>
            <a:lvl2pPr>
              <a:buNone/>
              <a:defRPr/>
            </a:lvl2pPr>
            <a:lvl3pPr>
              <a:buNone/>
              <a:defRPr/>
            </a:lvl3pPr>
            <a:lvl4pPr>
              <a:buNone/>
              <a:defRPr/>
            </a:lvl4pPr>
            <a:lvl5pPr>
              <a:buNone/>
              <a:defRPr/>
            </a:lvl5pPr>
          </a:lstStyle>
          <a:p>
            <a:pPr marL="1645920" indent="-1645920" algn="ctr">
              <a:spcBef>
                <a:spcPct val="20000"/>
              </a:spcBef>
              <a:buNone/>
              <a:defRPr/>
            </a:pPr>
            <a:r>
              <a:rPr lang="en-US" sz="5200" dirty="0">
                <a:cs typeface="Arial"/>
              </a:rPr>
              <a:t>Glossary</a:t>
            </a:r>
            <a:endParaRPr lang="en-US" dirty="0"/>
          </a:p>
          <a:p>
            <a:pPr marL="1645920" indent="-1645920">
              <a:spcBef>
                <a:spcPct val="20000"/>
              </a:spcBef>
              <a:buNone/>
              <a:defRPr/>
            </a:pPr>
            <a:r>
              <a:rPr lang="en-US" sz="2400" dirty="0">
                <a:cs typeface="Arial"/>
              </a:rPr>
              <a:t>WCAG – Web Content Accessibility Guidelines that define how to make web content and physical documents more accessible to people with disabilities.</a:t>
            </a:r>
          </a:p>
          <a:p>
            <a:pPr marL="1645920" indent="-1645920">
              <a:spcBef>
                <a:spcPct val="20000"/>
              </a:spcBef>
              <a:buNone/>
              <a:defRPr/>
            </a:pPr>
            <a:r>
              <a:rPr lang="en-US" sz="2400" dirty="0">
                <a:cs typeface="Arial"/>
              </a:rPr>
              <a:t>W3C – World Wide Web Consortium, which is a community that develops open standards for the internet to ensure long term growth of the web.</a:t>
            </a:r>
          </a:p>
          <a:p>
            <a:pPr marL="1645920" indent="-1645920">
              <a:spcBef>
                <a:spcPct val="20000"/>
              </a:spcBef>
              <a:buNone/>
              <a:defRPr/>
            </a:pPr>
            <a:r>
              <a:rPr lang="en-US" sz="2400" dirty="0">
                <a:ea typeface="+mj-lt"/>
                <a:cs typeface="+mj-lt"/>
              </a:rPr>
              <a:t>PDF – Portable Document Format that displays information, including text and graphics, in a way that looks like a printed document.</a:t>
            </a:r>
          </a:p>
          <a:p>
            <a:pPr marL="1645920" indent="-1645920">
              <a:spcBef>
                <a:spcPct val="20000"/>
              </a:spcBef>
              <a:buNone/>
              <a:defRPr/>
            </a:pPr>
            <a:r>
              <a:rPr lang="en-US" sz="2400" dirty="0">
                <a:ea typeface="+mj-lt"/>
                <a:cs typeface="+mj-lt"/>
              </a:rPr>
              <a:t>HTML - Hypertext Markup Language that is used to display information on a webpage.</a:t>
            </a:r>
          </a:p>
          <a:p>
            <a:pPr marL="1645920" indent="-1645920">
              <a:spcBef>
                <a:spcPct val="20000"/>
              </a:spcBef>
              <a:buNone/>
              <a:defRPr/>
            </a:pPr>
            <a:r>
              <a:rPr lang="en-US" sz="2400" dirty="0">
                <a:ea typeface="+mj-lt"/>
                <a:cs typeface="+mj-lt"/>
              </a:rPr>
              <a:t>Alternative text for images – Text explaining why an image belongs in a document and how it relates to the other content therein.</a:t>
            </a:r>
          </a:p>
          <a:p>
            <a:pPr marL="1645920" indent="-1645920">
              <a:spcBef>
                <a:spcPct val="20000"/>
              </a:spcBef>
              <a:buNone/>
              <a:defRPr/>
            </a:pPr>
            <a:r>
              <a:rPr lang="en-US" sz="2400" dirty="0">
                <a:ea typeface="+mj-lt"/>
                <a:cs typeface="+mj-lt"/>
              </a:rPr>
              <a:t>OCR – Optical character recognition; converts an image of text into a machine-readable format.</a:t>
            </a:r>
          </a:p>
          <a:p>
            <a:pPr marL="1645920" indent="-1645920">
              <a:spcBef>
                <a:spcPct val="20000"/>
              </a:spcBef>
              <a:buNone/>
              <a:defRPr/>
            </a:pPr>
            <a:r>
              <a:rPr lang="en-US" sz="2400" dirty="0">
                <a:ea typeface="+mj-lt"/>
                <a:cs typeface="+mj-lt"/>
              </a:rPr>
              <a:t>Research Exchange – Online repository containing articles, book chapters and other educational resources for Washington State University.</a:t>
            </a:r>
          </a:p>
        </p:txBody>
      </p:sp>
      <p:pic>
        <p:nvPicPr>
          <p:cNvPr id="6" name="Picture 6" descr="Graphical user interface&#10;&#10;Description automatically generated">
            <a:extLst>
              <a:ext uri="{FF2B5EF4-FFF2-40B4-BE49-F238E27FC236}">
                <a16:creationId xmlns:a16="http://schemas.microsoft.com/office/drawing/2014/main" id="{9B47FFE2-D5B3-FB2F-664E-CF4FF90D4DBD}"/>
              </a:ext>
            </a:extLst>
          </p:cNvPr>
          <p:cNvPicPr>
            <a:picLocks noChangeAspect="1"/>
          </p:cNvPicPr>
          <p:nvPr/>
        </p:nvPicPr>
        <p:blipFill rotWithShape="1">
          <a:blip r:embed="rId4"/>
          <a:srcRect t="247"/>
          <a:stretch/>
        </p:blipFill>
        <p:spPr>
          <a:xfrm>
            <a:off x="8765681" y="16354425"/>
            <a:ext cx="4995259" cy="2839168"/>
          </a:xfrm>
          <a:prstGeom prst="rect">
            <a:avLst/>
          </a:prstGeom>
        </p:spPr>
      </p:pic>
      <p:pic>
        <p:nvPicPr>
          <p:cNvPr id="3" name="Picture 4" descr="Logo&#10;&#10;Description automatically generated">
            <a:extLst>
              <a:ext uri="{FF2B5EF4-FFF2-40B4-BE49-F238E27FC236}">
                <a16:creationId xmlns:a16="http://schemas.microsoft.com/office/drawing/2014/main" id="{91CE81D8-AA92-AD93-8582-4FBE59AA1FFE}"/>
              </a:ext>
            </a:extLst>
          </p:cNvPr>
          <p:cNvPicPr>
            <a:picLocks noChangeAspect="1"/>
          </p:cNvPicPr>
          <p:nvPr/>
        </p:nvPicPr>
        <p:blipFill>
          <a:blip r:embed="rId5"/>
          <a:stretch>
            <a:fillRect/>
          </a:stretch>
        </p:blipFill>
        <p:spPr>
          <a:xfrm>
            <a:off x="36829773" y="923244"/>
            <a:ext cx="3150052" cy="3150052"/>
          </a:xfrm>
          <a:prstGeom prst="rect">
            <a:avLst/>
          </a:prstGeom>
        </p:spPr>
      </p:pic>
      <p:pic>
        <p:nvPicPr>
          <p:cNvPr id="13" name="Picture 13">
            <a:extLst>
              <a:ext uri="{FF2B5EF4-FFF2-40B4-BE49-F238E27FC236}">
                <a16:creationId xmlns:a16="http://schemas.microsoft.com/office/drawing/2014/main" id="{99127692-2D00-6ED9-F6F6-89A73B0DF548}"/>
              </a:ext>
            </a:extLst>
          </p:cNvPr>
          <p:cNvPicPr>
            <a:picLocks noChangeAspect="1"/>
          </p:cNvPicPr>
          <p:nvPr/>
        </p:nvPicPr>
        <p:blipFill>
          <a:blip r:embed="rId6"/>
          <a:stretch>
            <a:fillRect/>
          </a:stretch>
        </p:blipFill>
        <p:spPr>
          <a:xfrm>
            <a:off x="16601627" y="6676417"/>
            <a:ext cx="10672262" cy="1892879"/>
          </a:xfrm>
          <a:prstGeom prst="rect">
            <a:avLst/>
          </a:prstGeom>
        </p:spPr>
      </p:pic>
      <p:pic>
        <p:nvPicPr>
          <p:cNvPr id="16" name="Picture 16" descr="Text, letter&#10;&#10;Description automatically generated">
            <a:extLst>
              <a:ext uri="{FF2B5EF4-FFF2-40B4-BE49-F238E27FC236}">
                <a16:creationId xmlns:a16="http://schemas.microsoft.com/office/drawing/2014/main" id="{8FEBCEAB-2D39-7D17-2EDD-51C565B3BC6B}"/>
              </a:ext>
            </a:extLst>
          </p:cNvPr>
          <p:cNvPicPr>
            <a:picLocks noChangeAspect="1"/>
          </p:cNvPicPr>
          <p:nvPr/>
        </p:nvPicPr>
        <p:blipFill>
          <a:blip r:embed="rId7"/>
          <a:stretch>
            <a:fillRect/>
          </a:stretch>
        </p:blipFill>
        <p:spPr>
          <a:xfrm>
            <a:off x="10523463" y="6796087"/>
            <a:ext cx="3979571" cy="5489150"/>
          </a:xfrm>
          <a:prstGeom prst="rect">
            <a:avLst/>
          </a:prstGeom>
        </p:spPr>
      </p:pic>
      <p:sp>
        <p:nvSpPr>
          <p:cNvPr id="17" name="TextBox 16">
            <a:extLst>
              <a:ext uri="{FF2B5EF4-FFF2-40B4-BE49-F238E27FC236}">
                <a16:creationId xmlns:a16="http://schemas.microsoft.com/office/drawing/2014/main" id="{CE44893A-1CE3-BD29-F7C2-494358769944}"/>
              </a:ext>
            </a:extLst>
          </p:cNvPr>
          <p:cNvSpPr txBox="1"/>
          <p:nvPr/>
        </p:nvSpPr>
        <p:spPr>
          <a:xfrm>
            <a:off x="29420521" y="5246820"/>
            <a:ext cx="13830239" cy="13351347"/>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20"/>
              </a:spcBef>
            </a:pPr>
            <a:endParaRPr lang="en-US" sz="3600" dirty="0">
              <a:latin typeface="Arial"/>
              <a:cs typeface="Arial"/>
            </a:endParaRPr>
          </a:p>
          <a:p>
            <a:pPr algn="ctr"/>
            <a:r>
              <a:rPr lang="en-US" sz="4800" dirty="0">
                <a:latin typeface="Arial"/>
                <a:cs typeface="Times New Roman"/>
              </a:rPr>
              <a:t>Document Exporter</a:t>
            </a:r>
            <a:endParaRPr lang="en-US" sz="3600" dirty="0">
              <a:latin typeface="Arial"/>
              <a:cs typeface="Times New Roman"/>
            </a:endParaRPr>
          </a:p>
          <a:p>
            <a:endParaRPr lang="en-US" sz="2400">
              <a:latin typeface="Arial"/>
              <a:cs typeface="Arial"/>
            </a:endParaRPr>
          </a:p>
          <a:p>
            <a:r>
              <a:rPr lang="en-US" sz="2400" dirty="0">
                <a:latin typeface="Arial"/>
                <a:cs typeface="Arial"/>
              </a:rPr>
              <a:t>The main goal of the document exporter in our project is to export an accessible version of a PDF downloaded from the Research Exchange website based on WCAG guidelines and the data processed in the previous parts of the pipeline. These guidelines are in place to help create a universal standard of accessibility for all documents including PDFs, word documents, and HTML. In order to export the processed data to a PDF, an HTML is generated from the tag tree's data. Within the tag tree structure there are six heading tags and a paragraph tag and the font size for the document is determined by the type of each individual tag in the tree. The HTML is created with these set font sizes, which adhere to WCAG standards, and is then passed to the exporter function to create the new PDF. This function uses the Puppeteer library to create a web page for the new PDF and transfer the content of the HTML onto this page. The Puppeteer library is also able to set the margins and format of the PDF created to ensure they match the WCAG guidelines. </a:t>
            </a:r>
          </a:p>
          <a:p>
            <a:endParaRPr lang="en-US" sz="2400" dirty="0">
              <a:latin typeface="Arial"/>
              <a:cs typeface="Arial"/>
            </a:endParaRPr>
          </a:p>
          <a:p>
            <a:r>
              <a:rPr lang="en-US" sz="2400" dirty="0">
                <a:latin typeface="Arial"/>
                <a:cs typeface="Arial"/>
              </a:rPr>
              <a:t>The biggest challenge faced during the creation of the exporting functionality of the project was integrating multiple different languages. Python was the base programming language for our project and node </a:t>
            </a:r>
            <a:r>
              <a:rPr lang="en-US" sz="2400" dirty="0" err="1">
                <a:latin typeface="Arial"/>
                <a:cs typeface="Arial"/>
              </a:rPr>
              <a:t>js</a:t>
            </a:r>
            <a:r>
              <a:rPr lang="en-US" sz="2400" dirty="0">
                <a:latin typeface="Arial"/>
                <a:cs typeface="Arial"/>
              </a:rPr>
              <a:t> was a secondary language used to create the accessible PDF from the HTML document. Quite a bit of research and trial and error were used to find a working implementation of the node </a:t>
            </a:r>
            <a:r>
              <a:rPr lang="en-US" sz="2400" dirty="0" err="1">
                <a:latin typeface="Arial"/>
                <a:cs typeface="Arial"/>
              </a:rPr>
              <a:t>js</a:t>
            </a:r>
            <a:r>
              <a:rPr lang="en-US" sz="2400" dirty="0">
                <a:latin typeface="Arial"/>
                <a:cs typeface="Arial"/>
              </a:rPr>
              <a:t> function in python. In the end, a subprocess of the node </a:t>
            </a:r>
            <a:r>
              <a:rPr lang="en-US" sz="2400" dirty="0" err="1">
                <a:latin typeface="Arial"/>
                <a:cs typeface="Arial"/>
              </a:rPr>
              <a:t>js</a:t>
            </a:r>
            <a:r>
              <a:rPr lang="en-US" sz="2400" dirty="0">
                <a:latin typeface="Arial"/>
                <a:cs typeface="Arial"/>
              </a:rPr>
              <a:t> function was created in python to call the node instruction needed to run the function, followed by the node </a:t>
            </a:r>
            <a:r>
              <a:rPr lang="en-US" sz="2400" dirty="0" err="1">
                <a:latin typeface="Arial"/>
                <a:cs typeface="Arial"/>
              </a:rPr>
              <a:t>js</a:t>
            </a:r>
            <a:r>
              <a:rPr lang="en-US" sz="2400" dirty="0">
                <a:latin typeface="Arial"/>
                <a:cs typeface="Arial"/>
              </a:rPr>
              <a:t> function and, finally, the name of the HTML. A PDF is created based on this input and placed in the output folder in the project directory. The name of this PDF will be determined based on the name of the HTML used as input when calling the function.</a:t>
            </a:r>
            <a:endParaRPr lang="en-US">
              <a:cs typeface="Times New Roman"/>
            </a:endParaRPr>
          </a:p>
          <a:p>
            <a:endParaRPr lang="en-US" sz="2400" dirty="0">
              <a:latin typeface="Arial"/>
              <a:cs typeface="Arial"/>
            </a:endParaRPr>
          </a:p>
          <a:p>
            <a:pPr>
              <a:spcBef>
                <a:spcPct val="20000"/>
              </a:spcBef>
            </a:pPr>
            <a:endParaRPr lang="en-US" sz="2400" dirty="0">
              <a:latin typeface="Arial"/>
              <a:cs typeface="Arial"/>
            </a:endParaRPr>
          </a:p>
          <a:p>
            <a:pPr>
              <a:spcBef>
                <a:spcPct val="20000"/>
              </a:spcBef>
            </a:pPr>
            <a:endParaRPr lang="en-US" sz="2400" dirty="0">
              <a:latin typeface="Arial"/>
              <a:cs typeface="Arial"/>
            </a:endParaRPr>
          </a:p>
          <a:p>
            <a:pPr algn="ctr"/>
            <a:r>
              <a:rPr lang="en-US" sz="4800" dirty="0">
                <a:latin typeface="Arial"/>
                <a:cs typeface="Arial"/>
              </a:rPr>
              <a:t>Future work</a:t>
            </a:r>
          </a:p>
          <a:p>
            <a:endParaRPr lang="en-US" sz="2400" dirty="0">
              <a:latin typeface="Arial"/>
              <a:cs typeface="Arial"/>
            </a:endParaRPr>
          </a:p>
          <a:p>
            <a:r>
              <a:rPr lang="en-US" sz="2400" dirty="0">
                <a:latin typeface="Arial"/>
                <a:cs typeface="Arial"/>
              </a:rPr>
              <a:t>Future work for our project would include adding more accessibility features such as alternative text for images, extracting images using the layout parser and putting them back into the accessible PDF, formatting in the document exporter, and finding a way to upload the accessible PDFs directly to the Research Exchange website.</a:t>
            </a:r>
            <a:endParaRPr lang="en-US" dirty="0"/>
          </a:p>
        </p:txBody>
      </p:sp>
      <p:sp>
        <p:nvSpPr>
          <p:cNvPr id="8" name="Content Placeholder 9">
            <a:extLst>
              <a:ext uri="{FF2B5EF4-FFF2-40B4-BE49-F238E27FC236}">
                <a16:creationId xmlns:a16="http://schemas.microsoft.com/office/drawing/2014/main" id="{DDBF383A-9CE1-791A-D486-0F46C9AD21AD}"/>
              </a:ext>
            </a:extLst>
          </p:cNvPr>
          <p:cNvSpPr txBox="1">
            <a:spLocks/>
          </p:cNvSpPr>
          <p:nvPr/>
        </p:nvSpPr>
        <p:spPr>
          <a:xfrm>
            <a:off x="15062287" y="11396429"/>
            <a:ext cx="4482607" cy="7108982"/>
          </a:xfrm>
          <a:prstGeom prst="rect">
            <a:avLst/>
          </a:prstGeom>
          <a:ln>
            <a:noFill/>
            <a:prstDash val="sysDot"/>
          </a:ln>
        </p:spPr>
        <p:txBody>
          <a:bodyPr lIns="91440" tIns="45720" rIns="91440" bIns="45720" anchor="t"/>
          <a:lstStyle>
            <a:lvl1pPr algn="ctr">
              <a:buNone/>
              <a:defRPr/>
            </a:lvl1pPr>
          </a:lstStyle>
          <a:p>
            <a:pPr marL="1645920" indent="-1645920" algn="l">
              <a:spcBef>
                <a:spcPct val="20000"/>
              </a:spcBef>
              <a:buFont typeface="Arial" pitchFamily="34" charset="0"/>
              <a:defRPr/>
            </a:pPr>
            <a:endParaRPr lang="en-US" sz="2400">
              <a:latin typeface="+mj-lt"/>
              <a:cs typeface="Arial"/>
            </a:endParaRPr>
          </a:p>
          <a:p>
            <a:pPr algn="l">
              <a:spcBef>
                <a:spcPct val="20000"/>
              </a:spcBef>
              <a:defRPr/>
            </a:pPr>
            <a:r>
              <a:rPr lang="en-US" sz="2400" dirty="0">
                <a:latin typeface="+mj-lt"/>
                <a:cs typeface="Arial"/>
              </a:rPr>
              <a:t>We wanted to capture this intuition when harvesting the PDF data, but the PDF file data itself would be of little help. There is no universal way to construct a PDF. The end product that we read with our eyes as a plain-text document may seem simple in its design, but in the backend, data is aggregated into sections that don't necessarily follow any concrete framework. This makes data extraction hard since if we were to just read a PDF as any other file, we often get gibberish and unordered paragraphs. </a:t>
            </a:r>
            <a:endParaRPr lang="en-US" dirty="0">
              <a:latin typeface="Times New Roman"/>
              <a:cs typeface="Times New Roman"/>
            </a:endParaRPr>
          </a:p>
        </p:txBody>
      </p:sp>
      <p:sp>
        <p:nvSpPr>
          <p:cNvPr id="10" name="Content Placeholder 9">
            <a:extLst>
              <a:ext uri="{FF2B5EF4-FFF2-40B4-BE49-F238E27FC236}">
                <a16:creationId xmlns:a16="http://schemas.microsoft.com/office/drawing/2014/main" id="{7BA7511E-482C-E7A8-ADF1-EDED107596B0}"/>
              </a:ext>
            </a:extLst>
          </p:cNvPr>
          <p:cNvSpPr txBox="1">
            <a:spLocks/>
          </p:cNvSpPr>
          <p:nvPr/>
        </p:nvSpPr>
        <p:spPr>
          <a:xfrm>
            <a:off x="15055894" y="18935434"/>
            <a:ext cx="13844016" cy="3576639"/>
          </a:xfrm>
          <a:prstGeom prst="rect">
            <a:avLst/>
          </a:prstGeom>
          <a:ln>
            <a:noFill/>
            <a:prstDash val="sysDot"/>
          </a:ln>
        </p:spPr>
        <p:txBody>
          <a:bodyPr lIns="91440" tIns="45720" rIns="91440" bIns="45720" anchor="t"/>
          <a:lstStyle>
            <a:lvl1pPr algn="ctr">
              <a:buNone/>
              <a:defRPr/>
            </a:lvl1pPr>
          </a:lstStyle>
          <a:p>
            <a:pPr algn="l">
              <a:spcBef>
                <a:spcPct val="20000"/>
              </a:spcBef>
              <a:defRPr/>
            </a:pPr>
            <a:r>
              <a:rPr lang="en-US" sz="2400" dirty="0">
                <a:latin typeface="+mj-lt"/>
                <a:cs typeface="Arial"/>
              </a:rPr>
              <a:t>In our solution to this, we relied on machine learning models. Instead of parsing the PDF data, we snapped an image of a PDF, and used pretrained image processing models that could detect blocks of text through an image. These models could also detect what type of information was being displayed, such as titles, body-text, or figures. While this simplified the problem by giving us a collection of boundary boxes, we did not yet have the layout or read order for these blocks. We then created a complex logic tree, through our understanding of English which used the XY coordinates of these blocks to sort them by read order. These blocks were still just images of text, so we then used OCR to extract the text within the images to get text data but also the layout information, maintaining the comprehension of the document.</a:t>
            </a:r>
            <a:endParaRPr lang="en-US" dirty="0"/>
          </a:p>
          <a:p>
            <a:pPr algn="l">
              <a:spcBef>
                <a:spcPct val="20000"/>
              </a:spcBef>
              <a:defRPr/>
            </a:pPr>
            <a:endParaRPr lang="en-US" sz="2400" dirty="0">
              <a:latin typeface="+mj-lt"/>
              <a:cs typeface="Arial"/>
            </a:endParaRPr>
          </a:p>
          <a:p>
            <a:pPr>
              <a:spcBef>
                <a:spcPct val="20000"/>
              </a:spcBef>
              <a:defRPr/>
            </a:pPr>
            <a:r>
              <a:rPr lang="en-US" sz="4800" dirty="0">
                <a:latin typeface="+mj-lt"/>
                <a:cs typeface="Arial"/>
              </a:rPr>
              <a:t>Document Tagger</a:t>
            </a:r>
            <a:endParaRPr lang="en-US" dirty="0">
              <a:cs typeface="Times New Roman"/>
            </a:endParaRPr>
          </a:p>
        </p:txBody>
      </p:sp>
      <p:pic>
        <p:nvPicPr>
          <p:cNvPr id="5" name="Picture 10" descr="Text&#10;&#10;Description automatically generated">
            <a:extLst>
              <a:ext uri="{FF2B5EF4-FFF2-40B4-BE49-F238E27FC236}">
                <a16:creationId xmlns:a16="http://schemas.microsoft.com/office/drawing/2014/main" id="{6D549351-CF31-D805-38A7-0F4F34C9A491}"/>
              </a:ext>
            </a:extLst>
          </p:cNvPr>
          <p:cNvPicPr>
            <a:picLocks noChangeAspect="1"/>
          </p:cNvPicPr>
          <p:nvPr/>
        </p:nvPicPr>
        <p:blipFill>
          <a:blip r:embed="rId8"/>
          <a:stretch>
            <a:fillRect/>
          </a:stretch>
        </p:blipFill>
        <p:spPr>
          <a:xfrm>
            <a:off x="6679463" y="7057422"/>
            <a:ext cx="3825025" cy="4940942"/>
          </a:xfrm>
          <a:prstGeom prst="rect">
            <a:avLst/>
          </a:prstGeom>
        </p:spPr>
      </p:pic>
      <p:sp>
        <p:nvSpPr>
          <p:cNvPr id="12" name="TextBox 11">
            <a:extLst>
              <a:ext uri="{FF2B5EF4-FFF2-40B4-BE49-F238E27FC236}">
                <a16:creationId xmlns:a16="http://schemas.microsoft.com/office/drawing/2014/main" id="{2B1CAEED-9C1E-665D-F1F1-7ED4D4663EDA}"/>
              </a:ext>
            </a:extLst>
          </p:cNvPr>
          <p:cNvSpPr txBox="1"/>
          <p:nvPr/>
        </p:nvSpPr>
        <p:spPr>
          <a:xfrm>
            <a:off x="687091" y="7087137"/>
            <a:ext cx="5892809" cy="63709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Arial"/>
                <a:cs typeface="Arial"/>
              </a:rPr>
              <a:t>The main goal of our project was to harvest documents from the Research Exchange website, process the data within them and export a PDF containing this data that is accessible according to the WCAG guidelines specified by the W3C organization. For this project, our team decided to focus on three components of accessibility : metadata, tags and color contrast. In our pipeline, after a document is downloaded from the Research Exchange website, correct metadata is added and then a tag tree is generated for the document. The tag tree is saved as a layout blocks object in a local folder so that the exporter can access them.</a:t>
            </a:r>
            <a:endParaRPr lang="en-US" dirty="0"/>
          </a:p>
        </p:txBody>
      </p:sp>
      <p:sp>
        <p:nvSpPr>
          <p:cNvPr id="14" name="TextBox 13">
            <a:extLst>
              <a:ext uri="{FF2B5EF4-FFF2-40B4-BE49-F238E27FC236}">
                <a16:creationId xmlns:a16="http://schemas.microsoft.com/office/drawing/2014/main" id="{17B7E311-6F96-28A3-68AA-FC04072B1896}"/>
              </a:ext>
            </a:extLst>
          </p:cNvPr>
          <p:cNvSpPr txBox="1"/>
          <p:nvPr/>
        </p:nvSpPr>
        <p:spPr>
          <a:xfrm>
            <a:off x="694784" y="13799854"/>
            <a:ext cx="1362016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spcBef>
                <a:spcPct val="20000"/>
              </a:spcBef>
            </a:pPr>
            <a:endParaRPr lang="en-US" sz="2400">
              <a:latin typeface="Arial"/>
              <a:cs typeface="Arial"/>
            </a:endParaRPr>
          </a:p>
          <a:p>
            <a:pPr>
              <a:spcBef>
                <a:spcPts val="20"/>
              </a:spcBef>
            </a:pPr>
            <a:r>
              <a:rPr lang="en-US" sz="2400" dirty="0">
                <a:latin typeface="Arial"/>
                <a:cs typeface="Arial"/>
              </a:rPr>
              <a:t>Our user interface was designed to be simple, easy to use, and responsive. It consists of a homepage for navigation, four main pages for our different modes of document processing, and a page to adjust settings for input and output. Our four processing modes include: a bulk processing mode to just go through each document from the online repository and run the accessibility pipeline over each one, a </a:t>
            </a:r>
            <a:r>
              <a:rPr lang="en-US" sz="2400" dirty="0" err="1">
                <a:latin typeface="Arial"/>
                <a:cs typeface="Arial"/>
              </a:rPr>
              <a:t>mode</a:t>
            </a:r>
            <a:r>
              <a:rPr lang="en-US" sz="2400" dirty="0">
                <a:latin typeface="Arial"/>
                <a:cs typeface="Arial"/>
              </a:rPr>
              <a:t> that allows for inputting documents from a local folder instead of off the</a:t>
            </a:r>
          </a:p>
        </p:txBody>
      </p:sp>
      <p:sp>
        <p:nvSpPr>
          <p:cNvPr id="19" name="TextBox 18">
            <a:extLst>
              <a:ext uri="{FF2B5EF4-FFF2-40B4-BE49-F238E27FC236}">
                <a16:creationId xmlns:a16="http://schemas.microsoft.com/office/drawing/2014/main" id="{E8F285E3-3E5A-7EB5-017B-130025B89B19}"/>
              </a:ext>
            </a:extLst>
          </p:cNvPr>
          <p:cNvSpPr txBox="1"/>
          <p:nvPr/>
        </p:nvSpPr>
        <p:spPr>
          <a:xfrm>
            <a:off x="694784" y="16195662"/>
            <a:ext cx="761866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20"/>
              </a:spcBef>
            </a:pPr>
            <a:r>
              <a:rPr lang="en-US" sz="2400" dirty="0">
                <a:latin typeface="Arial"/>
                <a:cs typeface="Arial"/>
              </a:rPr>
              <a:t>online repository, a mode that downloads a single document given its unique identifier and processes it, and a mode that processes through a list of documents given their identifiers. To help with responsiveness, each of these modes have a type of feedback on the progress of the application, be that a progress bar or text displaying how many documents have been processed so far. Additionally, our user interface implements the use of multi-threading to allow the</a:t>
            </a:r>
          </a:p>
        </p:txBody>
      </p:sp>
      <p:pic>
        <p:nvPicPr>
          <p:cNvPr id="11" name="Picture 19" descr="A picture containing diagram&#10;&#10;Description automatically generated">
            <a:extLst>
              <a:ext uri="{FF2B5EF4-FFF2-40B4-BE49-F238E27FC236}">
                <a16:creationId xmlns:a16="http://schemas.microsoft.com/office/drawing/2014/main" id="{A538D905-B293-1499-76B0-FC6D4E44E725}"/>
              </a:ext>
            </a:extLst>
          </p:cNvPr>
          <p:cNvPicPr>
            <a:picLocks noChangeAspect="1"/>
          </p:cNvPicPr>
          <p:nvPr/>
        </p:nvPicPr>
        <p:blipFill>
          <a:blip r:embed="rId9"/>
          <a:stretch>
            <a:fillRect/>
          </a:stretch>
        </p:blipFill>
        <p:spPr>
          <a:xfrm>
            <a:off x="24876077" y="23878069"/>
            <a:ext cx="3387651" cy="7596372"/>
          </a:xfrm>
          <a:prstGeom prst="rect">
            <a:avLst/>
          </a:prstGeom>
        </p:spPr>
      </p:pic>
      <p:sp>
        <p:nvSpPr>
          <p:cNvPr id="20" name="Content Placeholder 9">
            <a:extLst>
              <a:ext uri="{FF2B5EF4-FFF2-40B4-BE49-F238E27FC236}">
                <a16:creationId xmlns:a16="http://schemas.microsoft.com/office/drawing/2014/main" id="{D4DAB8BD-EC88-35FF-63F3-62465736B904}"/>
              </a:ext>
            </a:extLst>
          </p:cNvPr>
          <p:cNvSpPr txBox="1">
            <a:spLocks/>
          </p:cNvSpPr>
          <p:nvPr/>
        </p:nvSpPr>
        <p:spPr>
          <a:xfrm>
            <a:off x="15055893" y="23869744"/>
            <a:ext cx="9560008" cy="7600528"/>
          </a:xfrm>
          <a:prstGeom prst="rect">
            <a:avLst/>
          </a:prstGeom>
          <a:ln>
            <a:noFill/>
            <a:prstDash val="sysDot"/>
          </a:ln>
        </p:spPr>
        <p:txBody>
          <a:bodyPr lIns="91440" tIns="45720" rIns="91440" bIns="45720" anchor="t"/>
          <a:lstStyle>
            <a:lvl1pPr algn="ctr">
              <a:buNone/>
              <a:defRPr/>
            </a:lvl1pPr>
          </a:lstStyle>
          <a:p>
            <a:pPr algn="l">
              <a:spcBef>
                <a:spcPct val="20000"/>
              </a:spcBef>
              <a:defRPr/>
            </a:pPr>
            <a:r>
              <a:rPr lang="en-US" sz="2400" dirty="0">
                <a:latin typeface="Arial"/>
                <a:cs typeface="Arial"/>
              </a:rPr>
              <a:t>Once we were able to harvest the document text and identify each layout block's type using machine learning we could now build a reliable tag tree. As required by the W3C guidelines, accessible web content requires tag trees. The tag tree provides structure and labeling to each element in a document giving software the means to use the document to its fullest potential and eliminate any ambiguity. </a:t>
            </a:r>
          </a:p>
          <a:p>
            <a:pPr algn="l">
              <a:spcBef>
                <a:spcPct val="20000"/>
              </a:spcBef>
              <a:defRPr/>
            </a:pPr>
            <a:endParaRPr lang="en-US" sz="2400" dirty="0">
              <a:latin typeface="Arial"/>
              <a:cs typeface="Arial"/>
            </a:endParaRPr>
          </a:p>
          <a:p>
            <a:pPr algn="l">
              <a:spcBef>
                <a:spcPct val="20000"/>
              </a:spcBef>
              <a:defRPr/>
            </a:pPr>
            <a:r>
              <a:rPr lang="en-US" sz="2400" dirty="0">
                <a:latin typeface="Arial"/>
                <a:cs typeface="Arial"/>
              </a:rPr>
              <a:t>The tag tree generation process requires a tree data structure of which each node in the tree contains a tag label and the data for that element. In headers and paragraphs this may be plain text or strings. However, for figures or tables, the data may be more complex as it may represent pixel data for image output.</a:t>
            </a:r>
          </a:p>
          <a:p>
            <a:pPr algn="l">
              <a:spcBef>
                <a:spcPct val="20000"/>
              </a:spcBef>
              <a:defRPr/>
            </a:pPr>
            <a:endParaRPr lang="en-US" sz="2400" dirty="0">
              <a:latin typeface="Arial"/>
              <a:cs typeface="Arial"/>
            </a:endParaRPr>
          </a:p>
          <a:p>
            <a:pPr algn="l">
              <a:spcBef>
                <a:spcPct val="20000"/>
              </a:spcBef>
              <a:defRPr/>
            </a:pPr>
            <a:r>
              <a:rPr lang="en-US" sz="2400" dirty="0">
                <a:latin typeface="Arial"/>
                <a:cs typeface="Arial"/>
              </a:rPr>
              <a:t>In the tree generation process we traverse each layout block in its processed read order. The tree determines the hierarchy of elements by a predefined tag precedence. The logic behind this is that paragraphs typically are after headers and are also expansions of what ideas are described in the header. Thus, paragraph tags are children of header tags. We expand this to all tags and we can generate a tag tree.</a:t>
            </a:r>
          </a:p>
          <a:p>
            <a:pPr algn="l">
              <a:spcBef>
                <a:spcPct val="20000"/>
              </a:spcBef>
              <a:defRPr/>
            </a:pPr>
            <a:endParaRPr lang="en-US" sz="2400" dirty="0">
              <a:latin typeface="Arial"/>
              <a:cs typeface="Arial"/>
            </a:endParaRPr>
          </a:p>
        </p:txBody>
      </p:sp>
    </p:spTree>
  </p:cSld>
  <p:clrMapOvr>
    <a:masterClrMapping/>
  </p:clrMapOvr>
</p:sld>
</file>

<file path=ppt/theme/theme1.xml><?xml version="1.0" encoding="utf-8"?>
<a:theme xmlns:a="http://schemas.openxmlformats.org/drawingml/2006/main" name="SrDesignPosterTemplate_FIN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2083</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SrDesignPosterTemplate_FINAL</vt:lpstr>
      <vt:lpstr>   Automated W3C Accessible Document Transformation Sponsor: WSU Libraries Mentor(s): Ananth Jillepalli Trent Bultsma, Reagan Kelley, Marisa Loyd</vt:lpstr>
    </vt:vector>
  </TitlesOfParts>
  <Company>EECS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Poster, Bold, 80-120 points Sponsor: Sponsoring Company Mentor(s): Name(s) of Mentor(s) Names of Team Members, Bold, 45-65 points</dc:title>
  <dc:creator>Sakire Arslan Ay</dc:creator>
  <cp:lastModifiedBy>Trent Bultsma</cp:lastModifiedBy>
  <cp:revision>170</cp:revision>
  <dcterms:created xsi:type="dcterms:W3CDTF">2013-04-09T17:35:45Z</dcterms:created>
  <dcterms:modified xsi:type="dcterms:W3CDTF">2023-04-16T21:07:58Z</dcterms:modified>
</cp:coreProperties>
</file>

<file path=docProps/thumbnail.jpeg>
</file>